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6" r:id="rId2"/>
    <p:sldId id="258" r:id="rId3"/>
    <p:sldId id="260" r:id="rId4"/>
    <p:sldId id="261" r:id="rId5"/>
  </p:sldIdLst>
  <p:sldSz cx="6858000" cy="9906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5615" userDrawn="1">
          <p15:clr>
            <a:srgbClr val="A4A3A4"/>
          </p15:clr>
        </p15:guide>
        <p15:guide id="7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16"/>
    <p:restoredTop sz="94234"/>
  </p:normalViewPr>
  <p:slideViewPr>
    <p:cSldViewPr snapToGrid="0" snapToObjects="1">
      <p:cViewPr>
        <p:scale>
          <a:sx n="204" d="100"/>
          <a:sy n="204" d="100"/>
        </p:scale>
        <p:origin x="384" y="-1480"/>
      </p:cViewPr>
      <p:guideLst>
        <p:guide orient="horz" pos="5615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46ECB1-4FF0-A44F-B8D5-789C93DC290F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F13D-84D8-6A44-83D4-9EE6677431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010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72" indent="0" algn="ctr">
              <a:buNone/>
              <a:defRPr sz="1500"/>
            </a:lvl2pPr>
            <a:lvl3pPr marL="685743" indent="0" algn="ctr">
              <a:buNone/>
              <a:defRPr sz="1350"/>
            </a:lvl3pPr>
            <a:lvl4pPr marL="1028614" indent="0" algn="ctr">
              <a:buNone/>
              <a:defRPr sz="1200"/>
            </a:lvl4pPr>
            <a:lvl5pPr marL="1371486" indent="0" algn="ctr">
              <a:buNone/>
              <a:defRPr sz="1200"/>
            </a:lvl5pPr>
            <a:lvl6pPr marL="1714356" indent="0" algn="ctr">
              <a:buNone/>
              <a:defRPr sz="1200"/>
            </a:lvl6pPr>
            <a:lvl7pPr marL="2057228" indent="0" algn="ctr">
              <a:buNone/>
              <a:defRPr sz="1200"/>
            </a:lvl7pPr>
            <a:lvl8pPr marL="2400098" indent="0" algn="ctr">
              <a:buNone/>
              <a:defRPr sz="1200"/>
            </a:lvl8pPr>
            <a:lvl9pPr marL="2742970" indent="0" algn="ctr">
              <a:buNone/>
              <a:defRPr sz="1200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41932" y="4"/>
            <a:ext cx="4712583" cy="84988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0172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8" y="2469625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8" y="6629229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87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4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1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5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2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0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7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3" y="527406"/>
            <a:ext cx="5915025" cy="1914702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2" y="2428348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2" y="3618443"/>
            <a:ext cx="2901255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4" y="2428348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4" y="3618443"/>
            <a:ext cx="2915543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5" y="1426285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5" y="1426285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72" indent="0">
              <a:buNone/>
              <a:defRPr sz="2100"/>
            </a:lvl2pPr>
            <a:lvl3pPr marL="685743" indent="0">
              <a:buNone/>
              <a:defRPr sz="1800"/>
            </a:lvl3pPr>
            <a:lvl4pPr marL="1028614" indent="0">
              <a:buNone/>
              <a:defRPr sz="1500"/>
            </a:lvl4pPr>
            <a:lvl5pPr marL="1371486" indent="0">
              <a:buNone/>
              <a:defRPr sz="1500"/>
            </a:lvl5pPr>
            <a:lvl6pPr marL="1714356" indent="0">
              <a:buNone/>
              <a:defRPr sz="1500"/>
            </a:lvl6pPr>
            <a:lvl7pPr marL="2057228" indent="0">
              <a:buNone/>
              <a:defRPr sz="1500"/>
            </a:lvl7pPr>
            <a:lvl8pPr marL="2400098" indent="0">
              <a:buNone/>
              <a:defRPr sz="1500"/>
            </a:lvl8pPr>
            <a:lvl9pPr marL="274297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90" y="527406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90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0755A-CF30-D146-8D26-B2A5A92CA76D}" type="datetimeFigureOut">
              <a:rPr lang="de-DE" smtClean="0"/>
              <a:t>13.04.17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5" y="9181399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483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68574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36" indent="-171436" algn="l" defTabSz="68574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178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49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21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792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64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35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2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3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14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8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5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2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9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7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41193" y="1239195"/>
            <a:ext cx="4201300" cy="4201300"/>
            <a:chOff x="1356440" y="82790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135644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177657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219670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261683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303696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345709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387722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429735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471748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513761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135644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177657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219670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261683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303696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345709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387722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429735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471748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513761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135644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177657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219670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261683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303696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345709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387722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429735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471748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513761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135644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177657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219670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261683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303696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345709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387722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429735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471748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513761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135644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177657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219670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261683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303696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345709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387722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429735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471748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513761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135644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177657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219670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261683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303696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345709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387722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429735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471748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513761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135644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177657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219670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261683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303696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345709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387722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429735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471748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513761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135644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177657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219670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261683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303696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345709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387722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429735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471748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513761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135644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177657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219670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261683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303696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345709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387722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429735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471748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513761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135644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</a:t>
              </a:r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,0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177657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219670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261683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303696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345709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387722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429735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471748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513761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  <a:endParaRPr lang="de-DE" sz="1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35508" y="6212949"/>
            <a:ext cx="2875720" cy="2877671"/>
            <a:chOff x="563030" y="4779681"/>
            <a:chExt cx="4844747" cy="4848033"/>
          </a:xfrm>
        </p:grpSpPr>
        <p:pic>
          <p:nvPicPr>
            <p:cNvPr id="107" name="Picture 10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6440" y="4779681"/>
              <a:ext cx="4051337" cy="4074459"/>
            </a:xfrm>
            <a:prstGeom prst="rect">
              <a:avLst/>
            </a:prstGeom>
          </p:spPr>
        </p:pic>
        <p:cxnSp>
          <p:nvCxnSpPr>
            <p:cNvPr id="108" name="Straight Arrow Connector 107"/>
            <p:cNvCxnSpPr/>
            <p:nvPr/>
          </p:nvCxnSpPr>
          <p:spPr>
            <a:xfrm flipV="1">
              <a:off x="2477034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3153869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3853113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/>
            <p:cNvSpPr txBox="1"/>
            <p:nvPr/>
          </p:nvSpPr>
          <p:spPr>
            <a:xfrm>
              <a:off x="2232061" y="9166785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err="1">
                  <a:solidFill>
                    <a:schemeClr val="accent2"/>
                  </a:solidFill>
                </a:rPr>
                <a:t>z</a:t>
              </a:r>
              <a:r>
                <a:rPr lang="de-DE" sz="1050" b="1" dirty="0">
                  <a:solidFill>
                    <a:schemeClr val="accent2"/>
                  </a:solidFill>
                </a:rPr>
                <a:t>=1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3015299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/>
                <a:t>2</a:t>
              </a:r>
              <a:endParaRPr lang="de-DE" sz="105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702270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3</a:t>
              </a:r>
              <a:endParaRPr lang="de-DE" sz="1050" dirty="0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577770" y="754417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x</a:t>
              </a:r>
              <a:r>
                <a:rPr lang="de-DE" sz="1050"/>
                <a:t>=1</a:t>
              </a:r>
              <a:endParaRPr lang="de-DE" sz="1050" dirty="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582254" y="8194111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x=0</a:t>
              </a:r>
              <a:endParaRPr lang="de-DE" sz="1050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569848" y="9199940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z</a:t>
              </a:r>
              <a:r>
                <a:rPr lang="de-DE" sz="1050" dirty="0"/>
                <a:t>=0</a:t>
              </a:r>
              <a:endParaRPr lang="de-DE" sz="1050" dirty="0"/>
            </a:p>
          </p:txBody>
        </p:sp>
        <p:cxnSp>
          <p:nvCxnSpPr>
            <p:cNvPr id="117" name="Straight Arrow Connector 116"/>
            <p:cNvCxnSpPr/>
            <p:nvPr/>
          </p:nvCxnSpPr>
          <p:spPr>
            <a:xfrm flipV="1">
              <a:off x="1824085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/>
            <p:nvPr/>
          </p:nvCxnSpPr>
          <p:spPr>
            <a:xfrm rot="5400000" flipV="1">
              <a:off x="1329582" y="8203964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/>
            <p:nvPr/>
          </p:nvCxnSpPr>
          <p:spPr>
            <a:xfrm rot="5400000" flipV="1">
              <a:off x="1329582" y="7567239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/>
            <p:nvPr/>
          </p:nvCxnSpPr>
          <p:spPr>
            <a:xfrm rot="5400000" flipV="1">
              <a:off x="1329582" y="688592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/>
            <p:nvPr/>
          </p:nvCxnSpPr>
          <p:spPr>
            <a:xfrm rot="5400000" flipV="1">
              <a:off x="1329582" y="6204603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TextBox 121"/>
            <p:cNvSpPr txBox="1"/>
            <p:nvPr/>
          </p:nvSpPr>
          <p:spPr>
            <a:xfrm>
              <a:off x="563030" y="6849873"/>
              <a:ext cx="6459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>
                  <a:solidFill>
                    <a:schemeClr val="accent2"/>
                  </a:solidFill>
                </a:rPr>
                <a:t>x=2</a:t>
              </a:r>
              <a:endParaRPr lang="de-DE" sz="1050" b="1" dirty="0">
                <a:solidFill>
                  <a:schemeClr val="accent2"/>
                </a:solidFill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577770" y="618802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x=3</a:t>
              </a:r>
              <a:endParaRPr lang="de-DE" sz="1050" dirty="0"/>
            </a:p>
          </p:txBody>
        </p:sp>
        <p:sp>
          <p:nvSpPr>
            <p:cNvPr id="124" name="Oval 123"/>
            <p:cNvSpPr/>
            <p:nvPr/>
          </p:nvSpPr>
          <p:spPr>
            <a:xfrm>
              <a:off x="2425786" y="6832177"/>
              <a:ext cx="255494" cy="249670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2477034" y="6372692"/>
              <a:ext cx="676835" cy="66184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</p:grpSp>
      <p:sp>
        <p:nvSpPr>
          <p:cNvPr id="126" name="TextBox 125"/>
          <p:cNvSpPr txBox="1"/>
          <p:nvPr/>
        </p:nvSpPr>
        <p:spPr>
          <a:xfrm>
            <a:off x="3262196" y="6249130"/>
            <a:ext cx="340096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Eine Wand liegt immer auf der Grenze eines Quadrates. Wir stellen uns also vor, wir stehen auf diesem Quadrat.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Die Position eines Quadrates gibt man durch seine linke untere Ecke an.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Deshalb ist das Quadrat an der Position </a:t>
            </a:r>
            <a:r>
              <a:rPr lang="de-DE" sz="1100" b="1" dirty="0">
                <a:solidFill>
                  <a:schemeClr val="accent2"/>
                </a:solidFill>
              </a:rPr>
              <a:t>x=2</a:t>
            </a:r>
            <a:r>
              <a:rPr lang="de-DE" sz="1100" dirty="0"/>
              <a:t> und </a:t>
            </a:r>
            <a:r>
              <a:rPr lang="de-DE" sz="1100" b="1" dirty="0" err="1">
                <a:solidFill>
                  <a:schemeClr val="accent2"/>
                </a:solidFill>
              </a:rPr>
              <a:t>z</a:t>
            </a:r>
            <a:r>
              <a:rPr lang="de-DE" sz="1100" b="1" dirty="0">
                <a:solidFill>
                  <a:schemeClr val="accent2"/>
                </a:solidFill>
              </a:rPr>
              <a:t>=1.</a:t>
            </a:r>
            <a:endParaRPr lang="de-DE" sz="1100" b="1" dirty="0">
              <a:solidFill>
                <a:schemeClr val="accent2"/>
              </a:solidFill>
            </a:endParaRP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Dann sagt man noch, welche Wand man auf dem Quadrat setzen möchte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FF0000"/>
                </a:solidFill>
              </a:rPr>
              <a:t>left</a:t>
            </a:r>
            <a:r>
              <a:rPr lang="de-DE" sz="1100" dirty="0">
                <a:solidFill>
                  <a:srgbClr val="FF0000"/>
                </a:solidFill>
              </a:rPr>
              <a:t> </a:t>
            </a:r>
            <a:r>
              <a:rPr lang="de-DE" sz="1100" dirty="0"/>
              <a:t>= links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00ECEF"/>
                </a:solidFill>
              </a:rPr>
              <a:t>right</a:t>
            </a:r>
            <a:r>
              <a:rPr lang="de-DE" sz="1100" dirty="0">
                <a:solidFill>
                  <a:srgbClr val="00ECEF"/>
                </a:solidFill>
              </a:rPr>
              <a:t> </a:t>
            </a:r>
            <a:r>
              <a:rPr lang="de-DE" sz="1100" dirty="0"/>
              <a:t>= rechts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008000"/>
                </a:solidFill>
              </a:rPr>
              <a:t>back</a:t>
            </a:r>
            <a:r>
              <a:rPr lang="de-DE" sz="1100" dirty="0"/>
              <a:t> = </a:t>
            </a:r>
            <a:r>
              <a:rPr lang="de-DE" sz="1100" dirty="0" smtClean="0"/>
              <a:t>unten (also hinter mir</a:t>
            </a:r>
            <a:r>
              <a:rPr lang="de-DE" sz="1100" dirty="0"/>
              <a:t>)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FFC000"/>
                </a:solidFill>
              </a:rPr>
              <a:t>front</a:t>
            </a:r>
            <a:r>
              <a:rPr lang="de-DE" sz="1100" dirty="0"/>
              <a:t> = </a:t>
            </a:r>
            <a:r>
              <a:rPr lang="de-DE" sz="1100" dirty="0" smtClean="0"/>
              <a:t>oben (also </a:t>
            </a:r>
            <a:r>
              <a:rPr lang="de-DE" sz="1100" dirty="0"/>
              <a:t>vor mir)</a:t>
            </a:r>
          </a:p>
          <a:p>
            <a:pPr marL="285726" indent="-285726">
              <a:buFont typeface="Arial" charset="0"/>
              <a:buChar char="•"/>
            </a:pPr>
            <a:endParaRPr lang="de-DE" sz="1100" dirty="0"/>
          </a:p>
        </p:txBody>
      </p:sp>
      <p:sp>
        <p:nvSpPr>
          <p:cNvPr id="4" name="Rounded Rectangle 3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88749" y="5556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81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ounded Rectangle 135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314833" y="2172242"/>
            <a:ext cx="743215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Muster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.HECKE);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'unten'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'Würfel'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.neuerFeuerball(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'Feuerball'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'Beschleuniger'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.onCollect(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() {</a:t>
            </a:r>
          </a:p>
          <a:p>
            <a:r>
              <a:rPr lang="de-DE" sz="1000" noProof="1">
                <a:latin typeface="Monaco" charset="0"/>
              </a:rPr>
              <a:t>  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.spieler.speed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*=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  });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it-IT" sz="1000" noProof="1">
                <a:latin typeface="Monaco" charset="0"/>
              </a:rPr>
              <a:t>  </a:t>
            </a:r>
            <a:r>
              <a:rPr lang="it-IT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.neuesPortal(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9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nb-NO" sz="1000" noProof="1">
                <a:latin typeface="Monaco" charset="0"/>
              </a:rPr>
              <a:t>  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5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nb-NO" sz="1000" noProof="1">
                <a:latin typeface="Monaco" charset="0"/>
              </a:rPr>
              <a:t>    </a:t>
            </a:r>
            <a:r>
              <a:rPr lang="nb-NO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, i, </a:t>
            </a:r>
            <a:r>
              <a:rPr lang="nb-NO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.alleXSekunden(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irrgarten.neueZufallswand);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{start};</a:t>
            </a:r>
            <a:endParaRPr lang="de-DE" sz="1000" b="1" noProof="1">
              <a:solidFill>
                <a:srgbClr val="000000"/>
              </a:solidFill>
              <a:latin typeface="Monaco" charset="0"/>
            </a:endParaRP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9" y="3127822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  <a:endParaRPr lang="de-DE" sz="1000" noProof="1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pic>
        <p:nvPicPr>
          <p:cNvPr id="2050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029" y="3569523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6" name="Freihandform 95"/>
          <p:cNvSpPr/>
          <p:nvPr/>
        </p:nvSpPr>
        <p:spPr>
          <a:xfrm>
            <a:off x="2518508" y="2549205"/>
            <a:ext cx="3878224" cy="383789"/>
          </a:xfrm>
          <a:custGeom>
            <a:avLst/>
            <a:gdLst>
              <a:gd name="connsiteX0" fmla="*/ 218137 w 3645884"/>
              <a:gd name="connsiteY0" fmla="*/ 493504 h 493504"/>
              <a:gd name="connsiteX1" fmla="*/ 298819 w 3645884"/>
              <a:gd name="connsiteY1" fmla="*/ 170774 h 493504"/>
              <a:gd name="connsiteX2" fmla="*/ 3115978 w 3645884"/>
              <a:gd name="connsiteY2" fmla="*/ 9410 h 493504"/>
              <a:gd name="connsiteX3" fmla="*/ 3640413 w 3645884"/>
              <a:gd name="connsiteY3" fmla="*/ 439715 h 49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5884" h="493504">
                <a:moveTo>
                  <a:pt x="218137" y="493504"/>
                </a:moveTo>
                <a:cubicBezTo>
                  <a:pt x="16991" y="372480"/>
                  <a:pt x="-184154" y="251456"/>
                  <a:pt x="298819" y="170774"/>
                </a:cubicBezTo>
                <a:cubicBezTo>
                  <a:pt x="781792" y="90092"/>
                  <a:pt x="2559046" y="-35413"/>
                  <a:pt x="3115978" y="9410"/>
                </a:cubicBezTo>
                <a:cubicBezTo>
                  <a:pt x="3672910" y="54233"/>
                  <a:pt x="3656661" y="246974"/>
                  <a:pt x="3640413" y="43971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07" name="Rechteck 106"/>
          <p:cNvSpPr/>
          <p:nvPr/>
        </p:nvSpPr>
        <p:spPr>
          <a:xfrm>
            <a:off x="5262166" y="4378559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9" name="Rechteck 108"/>
          <p:cNvSpPr/>
          <p:nvPr/>
        </p:nvSpPr>
        <p:spPr>
          <a:xfrm rot="16200000">
            <a:off x="5441462" y="4557855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0" name="Rechteck 109"/>
          <p:cNvSpPr/>
          <p:nvPr/>
        </p:nvSpPr>
        <p:spPr>
          <a:xfrm>
            <a:off x="5682685" y="4734739"/>
            <a:ext cx="415733" cy="4571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8" name="Freihandform 107"/>
          <p:cNvSpPr/>
          <p:nvPr/>
        </p:nvSpPr>
        <p:spPr>
          <a:xfrm>
            <a:off x="4316818" y="4101902"/>
            <a:ext cx="1220555" cy="433940"/>
          </a:xfrm>
          <a:custGeom>
            <a:avLst/>
            <a:gdLst>
              <a:gd name="connsiteX0" fmla="*/ 0 w 2238935"/>
              <a:gd name="connsiteY0" fmla="*/ 14434 h 433940"/>
              <a:gd name="connsiteX1" fmla="*/ 504265 w 2238935"/>
              <a:gd name="connsiteY1" fmla="*/ 48052 h 433940"/>
              <a:gd name="connsiteX2" fmla="*/ 598394 w 2238935"/>
              <a:gd name="connsiteY2" fmla="*/ 411122 h 433940"/>
              <a:gd name="connsiteX3" fmla="*/ 2238935 w 2238935"/>
              <a:gd name="connsiteY3" fmla="*/ 397675 h 43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8935" h="433940">
                <a:moveTo>
                  <a:pt x="0" y="14434"/>
                </a:moveTo>
                <a:cubicBezTo>
                  <a:pt x="202266" y="-1815"/>
                  <a:pt x="404533" y="-18063"/>
                  <a:pt x="504265" y="48052"/>
                </a:cubicBezTo>
                <a:cubicBezTo>
                  <a:pt x="603997" y="114167"/>
                  <a:pt x="309282" y="352852"/>
                  <a:pt x="598394" y="411122"/>
                </a:cubicBezTo>
                <a:cubicBezTo>
                  <a:pt x="887506" y="469392"/>
                  <a:pt x="2238935" y="397675"/>
                  <a:pt x="2238935" y="39767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1" name="Rechteck 110"/>
          <p:cNvSpPr/>
          <p:nvPr/>
        </p:nvSpPr>
        <p:spPr>
          <a:xfrm>
            <a:off x="4520905" y="5712427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7" y="6543893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3599233" y="4648139"/>
            <a:ext cx="1059481" cy="1014610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4" name="Freihandform 113"/>
          <p:cNvSpPr/>
          <p:nvPr/>
        </p:nvSpPr>
        <p:spPr>
          <a:xfrm>
            <a:off x="3219715" y="5810665"/>
            <a:ext cx="1712541" cy="705971"/>
          </a:xfrm>
          <a:custGeom>
            <a:avLst/>
            <a:gdLst>
              <a:gd name="connsiteX0" fmla="*/ 24935 w 1712541"/>
              <a:gd name="connsiteY0" fmla="*/ 0 h 705971"/>
              <a:gd name="connsiteX1" fmla="*/ 112341 w 1712541"/>
              <a:gd name="connsiteY1" fmla="*/ 430306 h 705971"/>
              <a:gd name="connsiteX2" fmla="*/ 912441 w 1712541"/>
              <a:gd name="connsiteY2" fmla="*/ 383241 h 705971"/>
              <a:gd name="connsiteX3" fmla="*/ 1712541 w 1712541"/>
              <a:gd name="connsiteY3" fmla="*/ 705971 h 705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2541" h="705971">
                <a:moveTo>
                  <a:pt x="24935" y="0"/>
                </a:moveTo>
                <a:cubicBezTo>
                  <a:pt x="-5321" y="183216"/>
                  <a:pt x="-35577" y="366433"/>
                  <a:pt x="112341" y="430306"/>
                </a:cubicBezTo>
                <a:cubicBezTo>
                  <a:pt x="260259" y="494179"/>
                  <a:pt x="645741" y="337297"/>
                  <a:pt x="912441" y="383241"/>
                </a:cubicBezTo>
                <a:cubicBezTo>
                  <a:pt x="1179141" y="429185"/>
                  <a:pt x="1712541" y="705971"/>
                  <a:pt x="1712541" y="705971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05945" y="6570786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7" name="Freihandform 116"/>
          <p:cNvSpPr/>
          <p:nvPr/>
        </p:nvSpPr>
        <p:spPr>
          <a:xfrm>
            <a:off x="3943899" y="5123551"/>
            <a:ext cx="2377748" cy="1393085"/>
          </a:xfrm>
          <a:custGeom>
            <a:avLst/>
            <a:gdLst>
              <a:gd name="connsiteX0" fmla="*/ 0 w 2423847"/>
              <a:gd name="connsiteY0" fmla="*/ 61822 h 1272057"/>
              <a:gd name="connsiteX1" fmla="*/ 1653989 w 2423847"/>
              <a:gd name="connsiteY1" fmla="*/ 451787 h 1272057"/>
              <a:gd name="connsiteX2" fmla="*/ 2346512 w 2423847"/>
              <a:gd name="connsiteY2" fmla="*/ 21481 h 1272057"/>
              <a:gd name="connsiteX3" fmla="*/ 2407024 w 2423847"/>
              <a:gd name="connsiteY3" fmla="*/ 1272057 h 127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3847" h="1272057">
                <a:moveTo>
                  <a:pt x="0" y="61822"/>
                </a:moveTo>
                <a:cubicBezTo>
                  <a:pt x="631452" y="260166"/>
                  <a:pt x="1262904" y="458510"/>
                  <a:pt x="1653989" y="451787"/>
                </a:cubicBezTo>
                <a:cubicBezTo>
                  <a:pt x="2045074" y="445064"/>
                  <a:pt x="2221006" y="-115231"/>
                  <a:pt x="2346512" y="21481"/>
                </a:cubicBezTo>
                <a:cubicBezTo>
                  <a:pt x="2472018" y="158193"/>
                  <a:pt x="2407024" y="1272057"/>
                  <a:pt x="2407024" y="127205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4440032" y="7962729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3412738" y="7962195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3" name="Rechteck 122"/>
          <p:cNvSpPr/>
          <p:nvPr/>
        </p:nvSpPr>
        <p:spPr>
          <a:xfrm rot="5400000">
            <a:off x="5444905" y="7052160"/>
            <a:ext cx="415733" cy="502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2" name="Freihandform 121"/>
          <p:cNvSpPr/>
          <p:nvPr/>
        </p:nvSpPr>
        <p:spPr>
          <a:xfrm>
            <a:off x="3473250" y="6691449"/>
            <a:ext cx="2077570" cy="672402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4" name="Oval 123"/>
          <p:cNvSpPr/>
          <p:nvPr/>
        </p:nvSpPr>
        <p:spPr>
          <a:xfrm>
            <a:off x="6179792" y="3226784"/>
            <a:ext cx="233836" cy="23383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5" name="Freihandform 124"/>
          <p:cNvSpPr/>
          <p:nvPr/>
        </p:nvSpPr>
        <p:spPr>
          <a:xfrm>
            <a:off x="5671844" y="3470879"/>
            <a:ext cx="1051602" cy="3919359"/>
          </a:xfrm>
          <a:custGeom>
            <a:avLst/>
            <a:gdLst>
              <a:gd name="connsiteX0" fmla="*/ 0 w 1051602"/>
              <a:gd name="connsiteY0" fmla="*/ 3617259 h 3919359"/>
              <a:gd name="connsiteX1" fmla="*/ 1035423 w 1051602"/>
              <a:gd name="connsiteY1" fmla="*/ 3556747 h 3919359"/>
              <a:gd name="connsiteX2" fmla="*/ 645459 w 1051602"/>
              <a:gd name="connsiteY2" fmla="*/ 0 h 391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1602" h="3919359">
                <a:moveTo>
                  <a:pt x="0" y="3617259"/>
                </a:moveTo>
                <a:cubicBezTo>
                  <a:pt x="463923" y="3888441"/>
                  <a:pt x="927847" y="4159623"/>
                  <a:pt x="1035423" y="3556747"/>
                </a:cubicBezTo>
                <a:cubicBezTo>
                  <a:pt x="1142999" y="2953871"/>
                  <a:pt x="680197" y="502023"/>
                  <a:pt x="645459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2804732" y="278822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Größe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8" name="Textfeld 127"/>
          <p:cNvSpPr txBox="1"/>
          <p:nvPr/>
        </p:nvSpPr>
        <p:spPr>
          <a:xfrm>
            <a:off x="1878755" y="370349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Position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9" name="Textfeld 128"/>
          <p:cNvSpPr txBox="1"/>
          <p:nvPr/>
        </p:nvSpPr>
        <p:spPr>
          <a:xfrm>
            <a:off x="2094160" y="5994373"/>
            <a:ext cx="1134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noProof="1">
                <a:solidFill>
                  <a:srgbClr val="C00000"/>
                </a:solidFill>
                <a:latin typeface="Segoe Print" charset="0"/>
                <a:ea typeface="Segoe Print" charset="0"/>
                <a:cs typeface="Segoe Print" charset="0"/>
              </a:rPr>
              <a:t>„doppelt so schnell“</a:t>
            </a:r>
            <a:endParaRPr lang="de-DE" sz="800" noProof="1">
              <a:solidFill>
                <a:srgbClr val="C00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1" name="Rechteck 130"/>
          <p:cNvSpPr/>
          <p:nvPr/>
        </p:nvSpPr>
        <p:spPr>
          <a:xfrm>
            <a:off x="106995" y="8621116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0" name="Textfeld 119"/>
          <p:cNvSpPr txBox="1"/>
          <p:nvPr/>
        </p:nvSpPr>
        <p:spPr>
          <a:xfrm>
            <a:off x="3157700" y="9021117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...und los geht‘s!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21" name="Freihandform 120"/>
          <p:cNvSpPr/>
          <p:nvPr/>
        </p:nvSpPr>
        <p:spPr>
          <a:xfrm>
            <a:off x="1792367" y="8660623"/>
            <a:ext cx="1586753" cy="396752"/>
          </a:xfrm>
          <a:custGeom>
            <a:avLst/>
            <a:gdLst>
              <a:gd name="connsiteX0" fmla="*/ 1586753 w 1586753"/>
              <a:gd name="connsiteY0" fmla="*/ 396752 h 396752"/>
              <a:gd name="connsiteX1" fmla="*/ 1277470 w 1586753"/>
              <a:gd name="connsiteY1" fmla="*/ 6788 h 396752"/>
              <a:gd name="connsiteX2" fmla="*/ 423582 w 1586753"/>
              <a:gd name="connsiteY2" fmla="*/ 141258 h 396752"/>
              <a:gd name="connsiteX3" fmla="*/ 0 w 1586753"/>
              <a:gd name="connsiteY3" fmla="*/ 40405 h 396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6753" h="396752">
                <a:moveTo>
                  <a:pt x="1586753" y="396752"/>
                </a:moveTo>
                <a:cubicBezTo>
                  <a:pt x="1529042" y="223061"/>
                  <a:pt x="1471332" y="49370"/>
                  <a:pt x="1277470" y="6788"/>
                </a:cubicBezTo>
                <a:cubicBezTo>
                  <a:pt x="1083608" y="-35794"/>
                  <a:pt x="636494" y="135655"/>
                  <a:pt x="423582" y="141258"/>
                </a:cubicBezTo>
                <a:cubicBezTo>
                  <a:pt x="210670" y="146861"/>
                  <a:pt x="105335" y="93633"/>
                  <a:pt x="0" y="4040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30" name="Textfeld 129"/>
          <p:cNvSpPr txBox="1"/>
          <p:nvPr/>
        </p:nvSpPr>
        <p:spPr>
          <a:xfrm>
            <a:off x="285042" y="1214552"/>
            <a:ext cx="3904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>
                <a:latin typeface="Segoe Print" charset="0"/>
                <a:ea typeface="Segoe Print" charset="0"/>
                <a:cs typeface="Segoe Print" charset="0"/>
              </a:rPr>
              <a:t>Spickzettel</a:t>
            </a:r>
            <a:endParaRPr lang="de-DE" sz="4800" noProof="1"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3" name="Textfeld 119"/>
          <p:cNvSpPr txBox="1"/>
          <p:nvPr/>
        </p:nvSpPr>
        <p:spPr>
          <a:xfrm>
            <a:off x="3779231" y="8554841"/>
            <a:ext cx="2104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...cooool </a:t>
            </a:r>
            <a:r>
              <a:rPr lang="mr-IN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–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 ich sehe die anderen auch!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5" name="Freihandform 118"/>
          <p:cNvSpPr/>
          <p:nvPr/>
        </p:nvSpPr>
        <p:spPr>
          <a:xfrm>
            <a:off x="2834232" y="8267562"/>
            <a:ext cx="1164489" cy="33380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  <a:gd name="connsiteX0" fmla="*/ 1539688 w 1544402"/>
              <a:gd name="connsiteY0" fmla="*/ 268941 h 285053"/>
              <a:gd name="connsiteX1" fmla="*/ 909170 w 1544402"/>
              <a:gd name="connsiteY1" fmla="*/ 24155 h 285053"/>
              <a:gd name="connsiteX2" fmla="*/ 0 w 1544402"/>
              <a:gd name="connsiteY2" fmla="*/ 0 h 285053"/>
              <a:gd name="connsiteX0" fmla="*/ 1141754 w 1164489"/>
              <a:gd name="connsiteY0" fmla="*/ 319741 h 333807"/>
              <a:gd name="connsiteX1" fmla="*/ 909170 w 1164489"/>
              <a:gd name="connsiteY1" fmla="*/ 24155 h 333807"/>
              <a:gd name="connsiteX2" fmla="*/ 0 w 1164489"/>
              <a:gd name="connsiteY2" fmla="*/ 0 h 333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4489" h="333807">
                <a:moveTo>
                  <a:pt x="1141754" y="319741"/>
                </a:moveTo>
                <a:cubicBezTo>
                  <a:pt x="1196102" y="406026"/>
                  <a:pt x="1165785" y="68978"/>
                  <a:pt x="909170" y="24155"/>
                </a:cubicBezTo>
                <a:cubicBezTo>
                  <a:pt x="652555" y="-20668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/>
              <a:t>http://adresse:8080/</a:t>
            </a:r>
          </a:p>
          <a:p>
            <a:r>
              <a:rPr lang="de-DE" sz="1000" noProof="1"/>
              <a:t>?</a:t>
            </a:r>
            <a:r>
              <a:rPr lang="de-DE" sz="1000" b="1" noProof="1"/>
              <a:t>color</a:t>
            </a:r>
            <a:r>
              <a:rPr lang="de-DE" sz="1000" noProof="1"/>
              <a:t>=rgb(0,0,255)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speed</a:t>
            </a:r>
            <a:r>
              <a:rPr lang="de-DE" sz="1000" noProof="1"/>
              <a:t>=3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name</a:t>
            </a:r>
            <a:r>
              <a:rPr lang="de-DE" sz="1000" noProof="1"/>
              <a:t>=Batman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x</a:t>
            </a:r>
            <a:r>
              <a:rPr lang="de-DE" sz="1000" noProof="1"/>
              <a:t>=3&amp;</a:t>
            </a:r>
            <a:r>
              <a:rPr lang="de-DE" sz="1000" b="1" noProof="1"/>
              <a:t>z</a:t>
            </a:r>
            <a:r>
              <a:rPr lang="de-DE" sz="1000" noProof="1"/>
              <a:t>=5</a:t>
            </a:r>
            <a:endParaRPr lang="de-DE" sz="1000" noProof="1"/>
          </a:p>
        </p:txBody>
      </p:sp>
      <p:pic>
        <p:nvPicPr>
          <p:cNvPr id="13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88749" y="5556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15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808074" y="144602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5" name="Rechteck 4"/>
          <p:cNvSpPr/>
          <p:nvPr/>
        </p:nvSpPr>
        <p:spPr>
          <a:xfrm>
            <a:off x="808074" y="521349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6" name="Textfeld 5"/>
          <p:cNvSpPr txBox="1"/>
          <p:nvPr/>
        </p:nvSpPr>
        <p:spPr>
          <a:xfrm>
            <a:off x="4104168" y="272726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Wand</a:t>
            </a:r>
            <a:endParaRPr lang="de-DE" sz="3200"/>
          </a:p>
        </p:txBody>
      </p:sp>
      <p:sp>
        <p:nvSpPr>
          <p:cNvPr id="7" name="Textfeld 6"/>
          <p:cNvSpPr txBox="1"/>
          <p:nvPr/>
        </p:nvSpPr>
        <p:spPr>
          <a:xfrm>
            <a:off x="4104166" y="649473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Boden</a:t>
            </a:r>
            <a:endParaRPr lang="de-DE" sz="320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88749" y="5556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feld 7"/>
          <p:cNvSpPr txBox="1"/>
          <p:nvPr/>
        </p:nvSpPr>
        <p:spPr>
          <a:xfrm>
            <a:off x="702689" y="774419"/>
            <a:ext cx="1701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Team</a:t>
            </a:r>
            <a:endParaRPr lang="de-DE" sz="2000" dirty="0"/>
          </a:p>
        </p:txBody>
      </p:sp>
      <p:cxnSp>
        <p:nvCxnSpPr>
          <p:cNvPr id="14" name="Gerade Verbindung 9"/>
          <p:cNvCxnSpPr/>
          <p:nvPr/>
        </p:nvCxnSpPr>
        <p:spPr>
          <a:xfrm>
            <a:off x="1392865" y="1064851"/>
            <a:ext cx="15736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1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158844" y="3187775"/>
            <a:ext cx="6542834" cy="104382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C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713" dirty="0">
                <a:latin typeface="Arial" charset="0"/>
                <a:ea typeface="Arial" charset="0"/>
                <a:cs typeface="Arial" charset="0"/>
              </a:rPr>
              <a:t>Ich sehe dich </a:t>
            </a:r>
            <a:r>
              <a:rPr lang="de-DE" sz="3713" dirty="0">
                <a:latin typeface="Arial" charset="0"/>
                <a:ea typeface="Arial" charset="0"/>
                <a:cs typeface="Arial" charset="0"/>
                <a:sym typeface="Wingdings" panose="05000000000000000000" pitchFamily="2" charset="2"/>
              </a:rPr>
              <a:t></a:t>
            </a:r>
            <a:endParaRPr lang="de-DE" sz="3713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27173" y="5914139"/>
            <a:ext cx="6128611" cy="71558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2025" noProof="1"/>
              <a:t>http://</a:t>
            </a:r>
            <a:r>
              <a:rPr lang="de-DE" sz="2025" noProof="1">
                <a:solidFill>
                  <a:schemeClr val="accent6">
                    <a:lumMod val="75000"/>
                  </a:schemeClr>
                </a:solidFill>
              </a:rPr>
              <a:t>adresse</a:t>
            </a:r>
            <a:r>
              <a:rPr lang="de-DE" sz="2025" noProof="1"/>
              <a:t>:8080/ ?</a:t>
            </a:r>
            <a:r>
              <a:rPr lang="de-DE" sz="2025" b="1" noProof="1"/>
              <a:t>color</a:t>
            </a:r>
            <a:r>
              <a:rPr lang="de-DE" sz="2025" noProof="1"/>
              <a:t>=rgb(0,0,255) &amp;</a:t>
            </a:r>
            <a:r>
              <a:rPr lang="de-DE" sz="2025" b="1" noProof="1"/>
              <a:t>speed</a:t>
            </a:r>
            <a:r>
              <a:rPr lang="de-DE" sz="2025" noProof="1"/>
              <a:t>=3                  &amp;</a:t>
            </a:r>
            <a:r>
              <a:rPr lang="de-DE" sz="2025" b="1" noProof="1"/>
              <a:t>name</a:t>
            </a:r>
            <a:r>
              <a:rPr lang="de-DE" sz="2025" noProof="1"/>
              <a:t>=Batman &amp;</a:t>
            </a:r>
            <a:r>
              <a:rPr lang="de-DE" sz="2025" b="1" noProof="1"/>
              <a:t>x</a:t>
            </a:r>
            <a:r>
              <a:rPr lang="de-DE" sz="2025" noProof="1"/>
              <a:t>=3&amp;</a:t>
            </a:r>
            <a:r>
              <a:rPr lang="de-DE" sz="2025" b="1" noProof="1"/>
              <a:t>z</a:t>
            </a:r>
            <a:r>
              <a:rPr lang="de-DE" sz="2025" noProof="1"/>
              <a:t>=5</a:t>
            </a:r>
            <a:endParaRPr lang="de-DE" sz="2025" noProof="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523" y="3957744"/>
            <a:ext cx="1758589" cy="17748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787" y="3967435"/>
            <a:ext cx="2798198" cy="176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71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FFC000"/>
          </a:solidFill>
          <a:headEnd type="none" w="med" len="med"/>
          <a:tailEnd type="triangl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484</Words>
  <Application>Microsoft Macintosh PowerPoint</Application>
  <PresentationFormat>A4 Paper (210x297 mm)</PresentationFormat>
  <Paragraphs>279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Calibri</vt:lpstr>
      <vt:lpstr>Calibri Light</vt:lpstr>
      <vt:lpstr>Monaco</vt:lpstr>
      <vt:lpstr>Segoe Print</vt:lpstr>
      <vt:lpstr>Wingdings</vt:lpstr>
      <vt:lpstr>Arial</vt:lpstr>
      <vt:lpstr>Office-Design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Fabrizio Branca</dc:creator>
  <cp:lastModifiedBy>Stefan Höhn</cp:lastModifiedBy>
  <cp:revision>31</cp:revision>
  <cp:lastPrinted>2016-11-02T17:15:13Z</cp:lastPrinted>
  <dcterms:created xsi:type="dcterms:W3CDTF">2016-10-27T11:21:48Z</dcterms:created>
  <dcterms:modified xsi:type="dcterms:W3CDTF">2017-04-13T17:26:04Z</dcterms:modified>
</cp:coreProperties>
</file>

<file path=docProps/thumbnail.jpeg>
</file>